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80" r:id="rId6"/>
    <p:sldId id="259" r:id="rId7"/>
    <p:sldId id="261" r:id="rId8"/>
    <p:sldId id="266" r:id="rId9"/>
    <p:sldId id="267" r:id="rId10"/>
    <p:sldId id="263" r:id="rId11"/>
    <p:sldId id="262" r:id="rId12"/>
    <p:sldId id="265" r:id="rId13"/>
    <p:sldId id="268" r:id="rId14"/>
    <p:sldId id="276" r:id="rId15"/>
    <p:sldId id="269" r:id="rId16"/>
    <p:sldId id="270" r:id="rId17"/>
    <p:sldId id="271" r:id="rId18"/>
    <p:sldId id="305" r:id="rId19"/>
    <p:sldId id="306" r:id="rId20"/>
    <p:sldId id="301" r:id="rId21"/>
    <p:sldId id="273" r:id="rId22"/>
    <p:sldId id="274" r:id="rId23"/>
    <p:sldId id="277" r:id="rId24"/>
    <p:sldId id="278" r:id="rId25"/>
    <p:sldId id="27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DF11110-D990-4AD3-AC91-961DCFA05B33}">
          <p14:sldIdLst>
            <p14:sldId id="256"/>
            <p14:sldId id="257"/>
            <p14:sldId id="258"/>
            <p14:sldId id="280"/>
            <p14:sldId id="259"/>
            <p14:sldId id="261"/>
            <p14:sldId id="266"/>
            <p14:sldId id="267"/>
            <p14:sldId id="263"/>
            <p14:sldId id="262"/>
            <p14:sldId id="265"/>
            <p14:sldId id="268"/>
            <p14:sldId id="276"/>
            <p14:sldId id="269"/>
            <p14:sldId id="270"/>
            <p14:sldId id="271"/>
            <p14:sldId id="305"/>
            <p14:sldId id="306"/>
            <p14:sldId id="301"/>
            <p14:sldId id="273"/>
            <p14:sldId id="274"/>
            <p14:sldId id="277"/>
            <p14:sldId id="279"/>
            <p14:sldId id="278"/>
          </p14:sldIdLst>
        </p14:section>
        <p14:section name="无标题节" id="{DF3B84BF-F88F-4ED4-9368-3DD9B7887AC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6" d="100"/>
          <a:sy n="86"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E12BE-C4A8-4872-A733-D61383D91FB8}" type="slidenum">
              <a:rPr lang="zh-CN" altLang="en-US" smtClean="0"/>
            </a:fld>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A128C8-6BDD-48DB-80BC-8FA14EA1DE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E12BE-C4A8-4872-A733-D61383D91F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128C8-6BDD-48DB-80BC-8FA14EA1DE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12BE-C4A8-4872-A733-D61383D91FB8}"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31"/>
          <p:cNvSpPr txBox="1"/>
          <p:nvPr/>
        </p:nvSpPr>
        <p:spPr>
          <a:xfrm>
            <a:off x="4459974" y="2655637"/>
            <a:ext cx="3272050"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rgbClr val="1C2B38"/>
                </a:solidFill>
                <a:ea typeface="宋体" panose="02010600030101010101" pitchFamily="2" charset="-122"/>
              </a:rPr>
              <a:t>雷达产品培训</a:t>
            </a:r>
            <a:endParaRPr lang="zh-CN" altLang="en-US" sz="4000" b="1" dirty="0">
              <a:solidFill>
                <a:srgbClr val="1C2B38"/>
              </a:solidFill>
              <a:ea typeface="宋体" panose="02010600030101010101" pitchFamily="2" charset="-122"/>
            </a:endParaRPr>
          </a:p>
        </p:txBody>
      </p:sp>
      <p:sp>
        <p:nvSpPr>
          <p:cNvPr id="11" name="矩形 10"/>
          <p:cNvSpPr/>
          <p:nvPr/>
        </p:nvSpPr>
        <p:spPr>
          <a:xfrm>
            <a:off x="4132961" y="3445656"/>
            <a:ext cx="392607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1C2B38"/>
                </a:solidFill>
                <a:latin typeface="+mj-lt"/>
              </a:rPr>
              <a:t>ADD INFORMATION OF THE AUTHOR</a:t>
            </a:r>
            <a:endParaRPr lang="zh-CN" altLang="en-US" b="1" dirty="0">
              <a:solidFill>
                <a:srgbClr val="1C2B38"/>
              </a:solidFill>
              <a:latin typeface="+mj-lt"/>
            </a:endParaRPr>
          </a:p>
        </p:txBody>
      </p:sp>
      <p:sp>
        <p:nvSpPr>
          <p:cNvPr id="12" name="矩形 11"/>
          <p:cNvSpPr/>
          <p:nvPr/>
        </p:nvSpPr>
        <p:spPr>
          <a:xfrm>
            <a:off x="5247849" y="3865179"/>
            <a:ext cx="1696298"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1C2B38"/>
                </a:solidFill>
                <a:latin typeface="+mj-lt"/>
              </a:rPr>
              <a:t>ADD THE DATE</a:t>
            </a:r>
            <a:endParaRPr lang="zh-CN" altLang="en-US" b="1" dirty="0">
              <a:solidFill>
                <a:srgbClr val="1C2B38"/>
              </a:solidFill>
              <a:latin typeface="+mj-lt"/>
            </a:endParaRPr>
          </a:p>
        </p:txBody>
      </p:sp>
      <p:cxnSp>
        <p:nvCxnSpPr>
          <p:cNvPr id="14" name="直接连接符 13"/>
          <p:cNvCxnSpPr/>
          <p:nvPr/>
        </p:nvCxnSpPr>
        <p:spPr>
          <a:xfrm>
            <a:off x="3171825" y="2414588"/>
            <a:ext cx="565785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7162" y="381169"/>
            <a:ext cx="9284920" cy="5140120"/>
          </a:xfrm>
          <a:prstGeom prst="rect">
            <a:avLst/>
          </a:prstGeom>
        </p:spPr>
      </p:pic>
      <p:sp>
        <p:nvSpPr>
          <p:cNvPr id="5" name="矩形 4"/>
          <p:cNvSpPr/>
          <p:nvPr/>
        </p:nvSpPr>
        <p:spPr>
          <a:xfrm>
            <a:off x="1377162" y="5670622"/>
            <a:ext cx="9072978" cy="923330"/>
          </a:xfrm>
          <a:prstGeom prst="rect">
            <a:avLst/>
          </a:prstGeom>
        </p:spPr>
        <p:txBody>
          <a:bodyPr wrap="square">
            <a:spAutoFit/>
          </a:bodyPr>
          <a:lstStyle/>
          <a:p>
            <a:r>
              <a:rPr lang="zh-CN" altLang="en-US" b="1" dirty="0">
                <a:solidFill>
                  <a:srgbClr val="1C2B38"/>
                </a:solidFill>
              </a:rPr>
              <a:t>需要落实的参数</a:t>
            </a:r>
            <a:endParaRPr lang="en-US" altLang="zh-CN" b="1" dirty="0">
              <a:solidFill>
                <a:srgbClr val="1C2B38"/>
              </a:solidFill>
            </a:endParaRPr>
          </a:p>
          <a:p>
            <a:r>
              <a:rPr lang="zh-CN" altLang="en-US" b="1" dirty="0">
                <a:solidFill>
                  <a:srgbClr val="1C2B38"/>
                </a:solidFill>
              </a:rPr>
              <a:t>量程，温度，压力，天线的形式和材质（业主不确定用什么我们可以给业主推荐），连接方式，电源</a:t>
            </a:r>
            <a:endParaRPr lang="en-US" altLang="zh-CN" b="1" dirty="0">
              <a:solidFill>
                <a:srgbClr val="1C2B38"/>
              </a:solidFill>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4472" y="288070"/>
            <a:ext cx="1800493" cy="369332"/>
          </a:xfrm>
          <a:prstGeom prst="rect">
            <a:avLst/>
          </a:prstGeom>
        </p:spPr>
        <p:txBody>
          <a:bodyPr wrap="none">
            <a:spAutoFit/>
          </a:bodyPr>
          <a:lstStyle/>
          <a:p>
            <a:r>
              <a:rPr lang="zh-CN" altLang="en-US" b="1" dirty="0">
                <a:solidFill>
                  <a:srgbClr val="1C2B38"/>
                </a:solidFill>
              </a:rPr>
              <a:t>导波雷达物位计</a:t>
            </a:r>
            <a:endParaRPr lang="en-US" altLang="zh-CN" b="1" dirty="0">
              <a:solidFill>
                <a:srgbClr val="1C2B38"/>
              </a:solidFill>
            </a:endParaRPr>
          </a:p>
        </p:txBody>
      </p:sp>
      <p:sp>
        <p:nvSpPr>
          <p:cNvPr id="3" name="矩形 2"/>
          <p:cNvSpPr/>
          <p:nvPr/>
        </p:nvSpPr>
        <p:spPr>
          <a:xfrm>
            <a:off x="934471" y="795848"/>
            <a:ext cx="10499967" cy="923330"/>
          </a:xfrm>
          <a:prstGeom prst="rect">
            <a:avLst/>
          </a:prstGeom>
        </p:spPr>
        <p:txBody>
          <a:bodyPr wrap="square">
            <a:spAutoFit/>
          </a:bodyPr>
          <a:lstStyle/>
          <a:p>
            <a:r>
              <a:rPr lang="zh-CN" altLang="en-US" b="1" dirty="0">
                <a:solidFill>
                  <a:srgbClr val="1C2B38"/>
                </a:solidFill>
              </a:rPr>
              <a:t>工作原理</a:t>
            </a:r>
            <a:endParaRPr lang="en-US" altLang="zh-CN" b="1" dirty="0">
              <a:solidFill>
                <a:srgbClr val="1C2B38"/>
              </a:solidFill>
            </a:endParaRPr>
          </a:p>
          <a:p>
            <a:r>
              <a:rPr lang="zh-CN" altLang="en-US" b="1" dirty="0">
                <a:solidFill>
                  <a:srgbClr val="1C2B38"/>
                </a:solidFill>
              </a:rPr>
              <a:t>雷达发射出脉冲信号，信号沿缆绳移动。当脉冲信号到达介质时，会产生回波。天线接收到回波信号通过计算得到实际的物位。 </a:t>
            </a:r>
            <a:endParaRPr lang="en-US" altLang="zh-CN" b="1" dirty="0">
              <a:solidFill>
                <a:srgbClr val="1C2B38"/>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08356" y="2194806"/>
            <a:ext cx="4496190" cy="3711262"/>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50" y="2052961"/>
            <a:ext cx="4618120" cy="4313294"/>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13685" y="411964"/>
            <a:ext cx="2915617" cy="352074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891" y="522464"/>
            <a:ext cx="2522439" cy="352074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85" y="522464"/>
            <a:ext cx="2720576" cy="3299746"/>
          </a:xfrm>
          <a:prstGeom prst="rect">
            <a:avLst/>
          </a:prstGeom>
        </p:spPr>
      </p:pic>
      <p:sp>
        <p:nvSpPr>
          <p:cNvPr id="6" name="矩形 5"/>
          <p:cNvSpPr/>
          <p:nvPr/>
        </p:nvSpPr>
        <p:spPr>
          <a:xfrm>
            <a:off x="1075285" y="3932709"/>
            <a:ext cx="9958369" cy="2308324"/>
          </a:xfrm>
          <a:prstGeom prst="rect">
            <a:avLst/>
          </a:prstGeom>
        </p:spPr>
        <p:txBody>
          <a:bodyPr wrap="square">
            <a:spAutoFit/>
          </a:bodyPr>
          <a:lstStyle/>
          <a:p>
            <a:r>
              <a:rPr lang="zh-CN" altLang="en-US" b="1" dirty="0">
                <a:solidFill>
                  <a:srgbClr val="1C2B38"/>
                </a:solidFill>
              </a:rPr>
              <a:t>产品特点</a:t>
            </a:r>
            <a:endParaRPr lang="en-US" altLang="zh-CN" b="1" dirty="0">
              <a:solidFill>
                <a:srgbClr val="1C2B38"/>
              </a:solidFill>
            </a:endParaRPr>
          </a:p>
          <a:p>
            <a:r>
              <a:rPr lang="zh-CN" altLang="en-US" dirty="0">
                <a:solidFill>
                  <a:srgbClr val="191919"/>
                </a:solidFill>
                <a:latin typeface="PingFang SC"/>
              </a:rPr>
              <a:t>采用先进的微处理器和独特的回波处理技术，雷达物位计可应用于各种复杂的工况。</a:t>
            </a:r>
            <a:br>
              <a:rPr lang="zh-CN" altLang="en-US" dirty="0">
                <a:solidFill>
                  <a:srgbClr val="191919"/>
                </a:solidFill>
                <a:latin typeface="PingFang SC"/>
              </a:rPr>
            </a:br>
            <a:r>
              <a:rPr lang="zh-CN" altLang="en-US" dirty="0">
                <a:solidFill>
                  <a:srgbClr val="191919"/>
                </a:solidFill>
                <a:latin typeface="PingFang SC"/>
              </a:rPr>
              <a:t>“虚假回波学习”功能使得仪表在多个虚假回波的工况下，可正确地确认真实回波，获得准确的测量结果。</a:t>
            </a:r>
            <a:br>
              <a:rPr lang="zh-CN" altLang="en-US" dirty="0">
                <a:solidFill>
                  <a:srgbClr val="191919"/>
                </a:solidFill>
                <a:latin typeface="PingFang SC"/>
              </a:rPr>
            </a:br>
            <a:r>
              <a:rPr lang="zh-CN" altLang="en-US" dirty="0">
                <a:solidFill>
                  <a:srgbClr val="191919"/>
                </a:solidFill>
                <a:latin typeface="PingFang SC"/>
              </a:rPr>
              <a:t>多种过程连接方式及天线型式，使得此系列雷达物位计适用于各种复杂工况及应用场合。如：高温、高压及小介电常数介质的测量等。</a:t>
            </a:r>
            <a:br>
              <a:rPr lang="zh-CN" altLang="en-US" dirty="0">
                <a:solidFill>
                  <a:srgbClr val="191919"/>
                </a:solidFill>
                <a:latin typeface="PingFang SC"/>
              </a:rPr>
            </a:br>
            <a:r>
              <a:rPr lang="zh-CN" altLang="en-US" dirty="0">
                <a:solidFill>
                  <a:srgbClr val="191919"/>
                </a:solidFill>
                <a:latin typeface="PingFang SC"/>
              </a:rPr>
              <a:t>采用脉冲工作方式，雷达物位计发射功率极低，可安装于各种金属、非金属容器内，对人体及环境均无伤害。</a:t>
            </a:r>
            <a:endParaRPr lang="zh-CN" altLang="en-US" dirty="0">
              <a:solidFill>
                <a:srgbClr val="191919"/>
              </a:solidFill>
              <a:latin typeface="PingFang SC"/>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791" y="529143"/>
            <a:ext cx="10135237" cy="4735315"/>
          </a:xfrm>
          <a:prstGeom prst="rect">
            <a:avLst/>
          </a:prstGeom>
        </p:spPr>
      </p:pic>
      <p:sp>
        <p:nvSpPr>
          <p:cNvPr id="3" name="矩形 2"/>
          <p:cNvSpPr/>
          <p:nvPr/>
        </p:nvSpPr>
        <p:spPr>
          <a:xfrm>
            <a:off x="1076067" y="5405527"/>
            <a:ext cx="10135236" cy="646331"/>
          </a:xfrm>
          <a:prstGeom prst="rect">
            <a:avLst/>
          </a:prstGeom>
        </p:spPr>
        <p:txBody>
          <a:bodyPr wrap="square">
            <a:spAutoFit/>
          </a:bodyPr>
          <a:lstStyle/>
          <a:p>
            <a:r>
              <a:rPr lang="zh-CN" altLang="en-US" b="1" dirty="0">
                <a:solidFill>
                  <a:srgbClr val="1C2B38"/>
                </a:solidFill>
              </a:rPr>
              <a:t>需要落实的参数</a:t>
            </a:r>
            <a:endParaRPr lang="en-US" altLang="zh-CN" b="1" dirty="0">
              <a:solidFill>
                <a:srgbClr val="1C2B38"/>
              </a:solidFill>
            </a:endParaRPr>
          </a:p>
          <a:p>
            <a:r>
              <a:rPr lang="zh-CN" altLang="en-US" b="1" dirty="0">
                <a:solidFill>
                  <a:srgbClr val="1C2B38"/>
                </a:solidFill>
              </a:rPr>
              <a:t>量程，温度，天线的形式和材质（业主不确定用什么我们可以给业主推荐），连接方式，</a:t>
            </a:r>
            <a:r>
              <a:rPr lang="en-US" altLang="zh-CN" b="1" dirty="0">
                <a:solidFill>
                  <a:srgbClr val="1C2B38"/>
                </a:solidFill>
              </a:rPr>
              <a:t>Hart</a:t>
            </a:r>
            <a:endParaRPr lang="en-US" altLang="zh-CN" b="1" dirty="0">
              <a:solidFill>
                <a:srgbClr val="1C2B38"/>
              </a:solidFil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609" y="474500"/>
            <a:ext cx="2492990" cy="369332"/>
          </a:xfrm>
          <a:prstGeom prst="rect">
            <a:avLst/>
          </a:prstGeom>
        </p:spPr>
        <p:txBody>
          <a:bodyPr wrap="none">
            <a:spAutoFit/>
          </a:bodyPr>
          <a:lstStyle/>
          <a:p>
            <a:r>
              <a:rPr lang="zh-CN" altLang="en-US" b="1" dirty="0">
                <a:solidFill>
                  <a:srgbClr val="1C2B38"/>
                </a:solidFill>
              </a:rPr>
              <a:t>连续式射频导纳物位计</a:t>
            </a:r>
            <a:endParaRPr lang="en-US" altLang="zh-CN" b="1" dirty="0">
              <a:solidFill>
                <a:srgbClr val="1C2B38"/>
              </a:solidFill>
            </a:endParaRPr>
          </a:p>
        </p:txBody>
      </p:sp>
      <p:sp>
        <p:nvSpPr>
          <p:cNvPr id="6" name="矩形 5"/>
          <p:cNvSpPr/>
          <p:nvPr/>
        </p:nvSpPr>
        <p:spPr>
          <a:xfrm>
            <a:off x="1261609" y="1903150"/>
            <a:ext cx="9668780" cy="1200329"/>
          </a:xfrm>
          <a:prstGeom prst="rect">
            <a:avLst/>
          </a:prstGeom>
        </p:spPr>
        <p:txBody>
          <a:bodyPr wrap="square">
            <a:spAutoFit/>
          </a:bodyPr>
          <a:lstStyle/>
          <a:p>
            <a:r>
              <a:rPr lang="zh-CN" altLang="en-US" dirty="0">
                <a:solidFill>
                  <a:srgbClr val="191919"/>
                </a:solidFill>
                <a:latin typeface="PingFang SC"/>
              </a:rPr>
              <a:t>产品特点</a:t>
            </a:r>
            <a:endParaRPr lang="en-US" altLang="zh-CN" dirty="0">
              <a:solidFill>
                <a:srgbClr val="191919"/>
              </a:solidFill>
              <a:latin typeface="PingFang SC"/>
            </a:endParaRPr>
          </a:p>
          <a:p>
            <a:r>
              <a:rPr lang="zh-CN" altLang="en-US" dirty="0">
                <a:solidFill>
                  <a:srgbClr val="191919"/>
                </a:solidFill>
                <a:latin typeface="PingFang SC"/>
              </a:rPr>
              <a:t>是基于射频导纳原理设计的连续量测量产品。该产品具有稳定性高，灵敏度强应用广泛等特点</a:t>
            </a:r>
            <a:endParaRPr lang="en-US" altLang="zh-CN" dirty="0">
              <a:solidFill>
                <a:srgbClr val="191919"/>
              </a:solidFill>
              <a:latin typeface="PingFang SC"/>
            </a:endParaRPr>
          </a:p>
          <a:p>
            <a:r>
              <a:rPr lang="zh-CN" altLang="en-US" dirty="0">
                <a:solidFill>
                  <a:srgbClr val="191919"/>
                </a:solidFill>
                <a:latin typeface="PingFang SC"/>
              </a:rPr>
              <a:t>采用模块化设计能够简洁方便的实现一边的设定。一旦设点完成，就可正常使用并且终生免维护。</a:t>
            </a:r>
            <a:endParaRPr lang="zh-CN" altLang="en-US"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5343" y="3103479"/>
            <a:ext cx="9260480" cy="3525344"/>
          </a:xfrm>
          <a:prstGeom prst="rect">
            <a:avLst/>
          </a:prstGeom>
        </p:spPr>
      </p:pic>
      <p:sp>
        <p:nvSpPr>
          <p:cNvPr id="5" name="矩形 4"/>
          <p:cNvSpPr/>
          <p:nvPr/>
        </p:nvSpPr>
        <p:spPr>
          <a:xfrm>
            <a:off x="1261609" y="911826"/>
            <a:ext cx="9668780" cy="923330"/>
          </a:xfrm>
          <a:prstGeom prst="rect">
            <a:avLst/>
          </a:prstGeom>
        </p:spPr>
        <p:txBody>
          <a:bodyPr wrap="square">
            <a:spAutoFit/>
          </a:bodyPr>
          <a:lstStyle/>
          <a:p>
            <a:r>
              <a:rPr lang="zh-CN" altLang="en-US" dirty="0">
                <a:solidFill>
                  <a:srgbClr val="191919"/>
                </a:solidFill>
                <a:latin typeface="PingFang SC"/>
              </a:rPr>
              <a:t>工作原理：</a:t>
            </a:r>
            <a:endParaRPr lang="en-US" altLang="zh-CN" dirty="0">
              <a:solidFill>
                <a:srgbClr val="191919"/>
              </a:solidFill>
              <a:latin typeface="PingFang SC"/>
            </a:endParaRPr>
          </a:p>
          <a:p>
            <a:r>
              <a:rPr lang="zh-CN" altLang="en-US" dirty="0">
                <a:solidFill>
                  <a:srgbClr val="191919"/>
                </a:solidFill>
                <a:latin typeface="PingFang SC"/>
              </a:rPr>
              <a:t>是通过探头感知其与储罐体间电抗（容抗和阻抗）的变化实现料位测量和控制的。当被测介质覆盖探头测量极时，会引起探头测量极与罐体间的电抗变化，通过计算得到实际的料位。</a:t>
            </a:r>
            <a:endParaRPr lang="zh-CN" altLang="en-US" dirty="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4770" y="863756"/>
            <a:ext cx="10227587" cy="5257487"/>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61610" y="819827"/>
            <a:ext cx="9668780" cy="2270957"/>
          </a:xfrm>
          <a:prstGeom prst="rect">
            <a:avLst/>
          </a:prstGeom>
        </p:spPr>
      </p:pic>
      <p:sp>
        <p:nvSpPr>
          <p:cNvPr id="6" name="矩形 5"/>
          <p:cNvSpPr/>
          <p:nvPr/>
        </p:nvSpPr>
        <p:spPr>
          <a:xfrm>
            <a:off x="1117589" y="3660659"/>
            <a:ext cx="9072978" cy="923330"/>
          </a:xfrm>
          <a:prstGeom prst="rect">
            <a:avLst/>
          </a:prstGeom>
        </p:spPr>
        <p:txBody>
          <a:bodyPr wrap="square">
            <a:spAutoFit/>
          </a:bodyPr>
          <a:lstStyle/>
          <a:p>
            <a:r>
              <a:rPr lang="zh-CN" altLang="en-US" b="1" dirty="0">
                <a:solidFill>
                  <a:srgbClr val="1C2B38"/>
                </a:solidFill>
              </a:rPr>
              <a:t>需要落实的参数</a:t>
            </a:r>
            <a:endParaRPr lang="en-US" altLang="zh-CN" b="1" dirty="0">
              <a:solidFill>
                <a:srgbClr val="1C2B38"/>
              </a:solidFill>
            </a:endParaRPr>
          </a:p>
          <a:p>
            <a:r>
              <a:rPr lang="zh-CN" altLang="en-US" b="1" dirty="0">
                <a:solidFill>
                  <a:srgbClr val="1C2B38"/>
                </a:solidFill>
              </a:rPr>
              <a:t>量程，温度，压力，探级的形式和材质（业主不确定用什么我们可以给业主推荐），连接方式，分体还是一体，</a:t>
            </a:r>
            <a:r>
              <a:rPr lang="en-US" altLang="zh-CN" b="1" dirty="0">
                <a:solidFill>
                  <a:srgbClr val="1C2B38"/>
                </a:solidFill>
              </a:rPr>
              <a:t>Hart</a:t>
            </a:r>
            <a:endParaRPr lang="en-US" altLang="zh-CN" b="1" dirty="0">
              <a:solidFill>
                <a:srgbClr val="1C2B38"/>
              </a:solidFill>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016" y="1482530"/>
            <a:ext cx="8252437" cy="1753235"/>
          </a:xfrm>
          <a:prstGeom prst="rect">
            <a:avLst/>
          </a:prstGeom>
        </p:spPr>
        <p:txBody>
          <a:bodyPr wrap="square">
            <a:spAutoFit/>
          </a:bodyPr>
          <a:lstStyle/>
          <a:p>
            <a:r>
              <a:rPr lang="zh-CN" altLang="en-US" b="1" dirty="0">
                <a:solidFill>
                  <a:srgbClr val="1C2B38"/>
                </a:solidFill>
              </a:rPr>
              <a:t>工作原理</a:t>
            </a:r>
            <a:endParaRPr lang="en-US" altLang="zh-CN" b="1" dirty="0">
              <a:solidFill>
                <a:srgbClr val="1C2B38"/>
              </a:solidFill>
            </a:endParaRPr>
          </a:p>
          <a:p>
            <a:r>
              <a:rPr lang="zh-CN" altLang="en-US" b="1" dirty="0">
                <a:solidFill>
                  <a:srgbClr val="1C2B38"/>
                </a:solidFill>
              </a:rPr>
              <a:t>80GHz雷达系列产品，是指工作在 76-81GHz的调频连续波(FMCW)雷达产品，支持四线制和两线制应用。多个型号，产品最大量程可以达到1</a:t>
            </a:r>
            <a:r>
              <a:rPr lang="en-US" altLang="zh-CN" b="1" dirty="0">
                <a:solidFill>
                  <a:srgbClr val="1C2B38"/>
                </a:solidFill>
              </a:rPr>
              <a:t>0</a:t>
            </a:r>
            <a:r>
              <a:rPr lang="zh-CN" altLang="en-US" b="1" dirty="0">
                <a:solidFill>
                  <a:srgbClr val="1C2B38"/>
                </a:solidFill>
              </a:rPr>
              <a:t>0m, 盲区可以做到8 cm。由于它工作频率更高，波长更短，所以尤其适合固体应用，通过透镜发射接收电磁波的工作方式，在高粉尘，恶劣温度环境下（+200℃）具有独特的优势。仪表提供法兰或者螺纹的固定方式，使得安装便捷简易。</a:t>
            </a:r>
            <a:r>
              <a:rPr lang="en-US" altLang="zh-CN" b="1" dirty="0">
                <a:solidFill>
                  <a:srgbClr val="1C2B38"/>
                </a:solidFill>
              </a:rPr>
              <a:t> </a:t>
            </a:r>
            <a:endParaRPr lang="en-US" altLang="zh-CN" b="1" dirty="0">
              <a:solidFill>
                <a:srgbClr val="1C2B38"/>
              </a:solidFill>
            </a:endParaRPr>
          </a:p>
        </p:txBody>
      </p:sp>
      <p:sp>
        <p:nvSpPr>
          <p:cNvPr id="3" name="矩形 2"/>
          <p:cNvSpPr/>
          <p:nvPr/>
        </p:nvSpPr>
        <p:spPr>
          <a:xfrm>
            <a:off x="1149016" y="733433"/>
            <a:ext cx="3121660" cy="645160"/>
          </a:xfrm>
          <a:prstGeom prst="rect">
            <a:avLst/>
          </a:prstGeom>
        </p:spPr>
        <p:txBody>
          <a:bodyPr wrap="none">
            <a:spAutoFit/>
          </a:bodyPr>
          <a:lstStyle/>
          <a:p>
            <a:pPr algn="l"/>
            <a:r>
              <a:rPr lang="en-US" altLang="zh-CN" b="1" dirty="0">
                <a:solidFill>
                  <a:srgbClr val="1C2B38"/>
                </a:solidFill>
              </a:rPr>
              <a:t>80Ghz</a:t>
            </a:r>
            <a:r>
              <a:rPr lang="zh-CN" altLang="en-US" b="1" dirty="0">
                <a:solidFill>
                  <a:srgbClr val="1C2B38"/>
                </a:solidFill>
              </a:rPr>
              <a:t>调频连续波雷达物位计</a:t>
            </a:r>
            <a:endParaRPr lang="zh-CN" altLang="en-US" b="1" dirty="0">
              <a:solidFill>
                <a:srgbClr val="1C2B38"/>
              </a:solidFill>
            </a:endParaRPr>
          </a:p>
          <a:p>
            <a:pPr algn="l"/>
            <a:r>
              <a:rPr lang="en-US" altLang="zh-CN" b="1" dirty="0">
                <a:solidFill>
                  <a:srgbClr val="1C2B38"/>
                </a:solidFill>
              </a:rPr>
              <a:t>FPRD 705</a:t>
            </a:r>
            <a:endParaRPr lang="en-US" altLang="zh-CN" b="1" dirty="0">
              <a:solidFill>
                <a:srgbClr val="1C2B38"/>
              </a:solidFill>
            </a:endParaRPr>
          </a:p>
        </p:txBody>
      </p:sp>
      <p:sp>
        <p:nvSpPr>
          <p:cNvPr id="100" name="文本框 99"/>
          <p:cNvSpPr txBox="1"/>
          <p:nvPr/>
        </p:nvSpPr>
        <p:spPr>
          <a:xfrm>
            <a:off x="1148715" y="3545840"/>
            <a:ext cx="8128000" cy="2306955"/>
          </a:xfrm>
          <a:prstGeom prst="rect">
            <a:avLst/>
          </a:prstGeom>
          <a:noFill/>
          <a:ln w="9525">
            <a:noFill/>
          </a:ln>
        </p:spPr>
        <p:txBody>
          <a:bodyPr wrap="square">
            <a:spAutoFit/>
          </a:bodyPr>
          <a:p>
            <a:pPr indent="0"/>
            <a:r>
              <a:rPr lang="zh-CN" altLang="en-US" b="1" dirty="0">
                <a:solidFill>
                  <a:srgbClr val="1C2B38"/>
                </a:solidFill>
              </a:rPr>
              <a:t>80GHz雷达系列的主要优势如下：</a:t>
            </a:r>
            <a:endParaRPr lang="zh-CN" altLang="en-US" b="1" dirty="0">
              <a:solidFill>
                <a:srgbClr val="1C2B38"/>
              </a:solidFill>
            </a:endParaRPr>
          </a:p>
          <a:p>
            <a:pPr indent="0"/>
            <a:r>
              <a:rPr lang="en-US" altLang="zh-CN" b="1" dirty="0">
                <a:solidFill>
                  <a:srgbClr val="1C2B38"/>
                </a:solidFill>
              </a:rPr>
              <a:t>1.</a:t>
            </a:r>
            <a:r>
              <a:rPr lang="zh-CN" altLang="en-US" b="1" dirty="0">
                <a:solidFill>
                  <a:srgbClr val="1C2B38"/>
                </a:solidFill>
              </a:rPr>
              <a:t>基于自研的CMOS毫米波射频芯片，实现更紧凑的射频架构，更高的信噪比，更小的盲区。</a:t>
            </a:r>
            <a:endParaRPr lang="zh-CN" altLang="en-US" b="1" dirty="0">
              <a:solidFill>
                <a:srgbClr val="1C2B38"/>
              </a:solidFill>
            </a:endParaRPr>
          </a:p>
          <a:p>
            <a:pPr indent="0"/>
            <a:r>
              <a:rPr lang="en-US" altLang="zh-CN" b="1" dirty="0">
                <a:solidFill>
                  <a:srgbClr val="1C2B38"/>
                </a:solidFill>
              </a:rPr>
              <a:t>2.</a:t>
            </a:r>
            <a:r>
              <a:rPr lang="zh-CN" altLang="en-US" b="1" dirty="0">
                <a:solidFill>
                  <a:srgbClr val="1C2B38"/>
                </a:solidFill>
              </a:rPr>
              <a:t>5GHz工作带宽，使产品拥有更高的测量分辨率与测量精度。</a:t>
            </a:r>
            <a:endParaRPr lang="zh-CN" altLang="en-US" b="1" dirty="0">
              <a:solidFill>
                <a:srgbClr val="1C2B38"/>
              </a:solidFill>
            </a:endParaRPr>
          </a:p>
          <a:p>
            <a:pPr indent="0"/>
            <a:r>
              <a:rPr lang="en-US" altLang="zh-CN" b="1" dirty="0">
                <a:solidFill>
                  <a:srgbClr val="1C2B38"/>
                </a:solidFill>
              </a:rPr>
              <a:t>3.</a:t>
            </a:r>
            <a:r>
              <a:rPr lang="zh-CN" altLang="en-US" b="1" dirty="0">
                <a:solidFill>
                  <a:srgbClr val="1C2B38"/>
                </a:solidFill>
              </a:rPr>
              <a:t>最窄3°天线波束角，安装环境中的干扰对仪表的影响更小，安装更为便捷。</a:t>
            </a:r>
            <a:endParaRPr lang="zh-CN" altLang="en-US" b="1" dirty="0">
              <a:solidFill>
                <a:srgbClr val="1C2B38"/>
              </a:solidFill>
            </a:endParaRPr>
          </a:p>
          <a:p>
            <a:pPr indent="0"/>
            <a:r>
              <a:rPr lang="en-US" altLang="zh-CN" b="1" dirty="0">
                <a:solidFill>
                  <a:srgbClr val="1C2B38"/>
                </a:solidFill>
              </a:rPr>
              <a:t>4.</a:t>
            </a:r>
            <a:r>
              <a:rPr lang="zh-CN" altLang="en-US" b="1" dirty="0">
                <a:solidFill>
                  <a:srgbClr val="1C2B38"/>
                </a:solidFill>
              </a:rPr>
              <a:t>波长更短，在固体表面具有更好的反射特性，因而不需要特别的使用万向法兰来进行瞄准。</a:t>
            </a:r>
            <a:endParaRPr lang="zh-CN" altLang="en-US" b="1" dirty="0">
              <a:solidFill>
                <a:srgbClr val="1C2B38"/>
              </a:solidFill>
            </a:endParaRPr>
          </a:p>
          <a:p>
            <a:pPr indent="0"/>
            <a:r>
              <a:rPr lang="en-US" altLang="zh-CN" b="1" dirty="0">
                <a:solidFill>
                  <a:srgbClr val="1C2B38"/>
                </a:solidFill>
              </a:rPr>
              <a:t>5.</a:t>
            </a:r>
            <a:r>
              <a:rPr lang="zh-CN" altLang="en-US" b="1" dirty="0">
                <a:solidFill>
                  <a:srgbClr val="1C2B38"/>
                </a:solidFill>
              </a:rPr>
              <a:t>支持远程调试与远程升级，减少等待时间，提高工作效率。</a:t>
            </a:r>
            <a:endParaRPr lang="zh-CN" altLang="en-US" b="1" dirty="0">
              <a:solidFill>
                <a:srgbClr val="1C2B38"/>
              </a:solidFill>
            </a:endParaRPr>
          </a:p>
        </p:txBody>
      </p:sp>
      <p:pic>
        <p:nvPicPr>
          <p:cNvPr id="4" name="图片 3"/>
          <p:cNvPicPr>
            <a:picLocks noChangeAspect="1"/>
          </p:cNvPicPr>
          <p:nvPr/>
        </p:nvPicPr>
        <p:blipFill>
          <a:blip r:embed="rId1"/>
          <a:stretch>
            <a:fillRect/>
          </a:stretch>
        </p:blipFill>
        <p:spPr>
          <a:xfrm>
            <a:off x="9276715" y="288925"/>
            <a:ext cx="2228215" cy="167132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016" y="1998150"/>
            <a:ext cx="8252437" cy="2861310"/>
          </a:xfrm>
          <a:prstGeom prst="rect">
            <a:avLst/>
          </a:prstGeom>
        </p:spPr>
        <p:txBody>
          <a:bodyPr wrap="square">
            <a:spAutoFit/>
          </a:bodyPr>
          <a:lstStyle/>
          <a:p>
            <a:r>
              <a:rPr lang="zh-CN" altLang="en-US" b="1" dirty="0">
                <a:solidFill>
                  <a:srgbClr val="1C2B38"/>
                </a:solidFill>
              </a:rPr>
              <a:t>工作原理</a:t>
            </a:r>
            <a:endParaRPr lang="en-US" altLang="zh-CN" b="1" dirty="0">
              <a:solidFill>
                <a:srgbClr val="1C2B38"/>
              </a:solidFill>
            </a:endParaRPr>
          </a:p>
          <a:p>
            <a:r>
              <a:rPr b="1" dirty="0">
                <a:solidFill>
                  <a:srgbClr val="1C2B38"/>
                </a:solidFill>
              </a:rPr>
              <a:t>FPRD-SD 120GHz-130GHz调频波F</a:t>
            </a:r>
            <a:r>
              <a:rPr lang="en-US" b="1" dirty="0">
                <a:solidFill>
                  <a:srgbClr val="1C2B38"/>
                </a:solidFill>
              </a:rPr>
              <a:t>PRD</a:t>
            </a:r>
            <a:r>
              <a:rPr b="1" dirty="0">
                <a:solidFill>
                  <a:srgbClr val="1C2B38"/>
                </a:solidFill>
              </a:rPr>
              <a:t>雷达产品(也称THz太赫兹雷达)，由于它采用比Ku波段雷达的频率更高的THz波段，在远程目标探测、强烟雾粉尘环境下，远距离成像、多光谱成像等方面有重要的应用，且能够探测比微波雷达更小的目标和实现更精确的定位，具有更高的分辨率和更强的保密性。</a:t>
            </a:r>
            <a:endParaRPr b="1" dirty="0">
              <a:solidFill>
                <a:srgbClr val="1C2B38"/>
              </a:solidFill>
            </a:endParaRPr>
          </a:p>
          <a:p>
            <a:r>
              <a:rPr b="1" dirty="0">
                <a:solidFill>
                  <a:srgbClr val="1C2B38"/>
                </a:solidFill>
              </a:rPr>
              <a:t>什么是太赫兹(THz)电磁波：它指的是电磁波频率在100GHz ~10,000GHz(10THz)之间的电磁波和电磁辐射。这波段是人类到目前为止了解和应用开发最少的区域。太赫兹在电磁波谱上位于中红外和微波之间，代表了从量子机制传输理论物理学到经典机制传输理论物理学的转变阶段。 1THz(=1000GHz) 电磁波的波长是 300um(0.3mm 大约人体头发的直径)</a:t>
            </a:r>
            <a:endParaRPr b="1" dirty="0">
              <a:solidFill>
                <a:srgbClr val="1C2B38"/>
              </a:solidFill>
            </a:endParaRPr>
          </a:p>
        </p:txBody>
      </p:sp>
      <p:sp>
        <p:nvSpPr>
          <p:cNvPr id="3" name="矩形 2"/>
          <p:cNvSpPr/>
          <p:nvPr/>
        </p:nvSpPr>
        <p:spPr>
          <a:xfrm>
            <a:off x="1149016" y="676918"/>
            <a:ext cx="3248660" cy="645160"/>
          </a:xfrm>
          <a:prstGeom prst="rect">
            <a:avLst/>
          </a:prstGeom>
        </p:spPr>
        <p:txBody>
          <a:bodyPr wrap="none">
            <a:spAutoFit/>
          </a:bodyPr>
          <a:lstStyle/>
          <a:p>
            <a:pPr algn="l"/>
            <a:r>
              <a:rPr lang="en-US" altLang="zh-CN" b="1" dirty="0">
                <a:solidFill>
                  <a:srgbClr val="1C2B38"/>
                </a:solidFill>
              </a:rPr>
              <a:t>120Ghz</a:t>
            </a:r>
            <a:r>
              <a:rPr lang="zh-CN" altLang="en-US" b="1" dirty="0">
                <a:solidFill>
                  <a:srgbClr val="1C2B38"/>
                </a:solidFill>
              </a:rPr>
              <a:t>调频连续波雷达物位计</a:t>
            </a:r>
            <a:endParaRPr lang="zh-CN" altLang="en-US" b="1" dirty="0">
              <a:solidFill>
                <a:srgbClr val="1C2B38"/>
              </a:solidFill>
            </a:endParaRPr>
          </a:p>
          <a:p>
            <a:pPr algn="l"/>
            <a:r>
              <a:rPr lang="en-US" altLang="zh-CN" b="1" dirty="0">
                <a:solidFill>
                  <a:srgbClr val="1C2B38"/>
                </a:solidFill>
              </a:rPr>
              <a:t>FPRD 706</a:t>
            </a:r>
            <a:endParaRPr lang="en-US" altLang="zh-CN" b="1" dirty="0">
              <a:solidFill>
                <a:srgbClr val="1C2B38"/>
              </a:solidFill>
            </a:endParaRPr>
          </a:p>
        </p:txBody>
      </p:sp>
      <p:pic>
        <p:nvPicPr>
          <p:cNvPr id="4" name="图片 3"/>
          <p:cNvPicPr>
            <a:picLocks noChangeAspect="1"/>
          </p:cNvPicPr>
          <p:nvPr/>
        </p:nvPicPr>
        <p:blipFill>
          <a:blip r:embed="rId1"/>
          <a:stretch>
            <a:fillRect/>
          </a:stretch>
        </p:blipFill>
        <p:spPr>
          <a:xfrm>
            <a:off x="9401175" y="676910"/>
            <a:ext cx="2214880" cy="229933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27455" y="1029335"/>
            <a:ext cx="9737090" cy="4799965"/>
          </a:xfrm>
          <a:prstGeom prst="rect">
            <a:avLst/>
          </a:prstGeom>
          <a:noFill/>
          <a:ln w="9525">
            <a:noFill/>
          </a:ln>
        </p:spPr>
        <p:txBody>
          <a:bodyPr wrap="square">
            <a:spAutoFit/>
          </a:bodyPr>
          <a:p>
            <a:pPr indent="0"/>
            <a:r>
              <a:rPr lang="en-US" b="1">
                <a:solidFill>
                  <a:srgbClr val="000000"/>
                </a:solidFill>
                <a:latin typeface="黑体" panose="02010609060101010101" charset="-122"/>
                <a:cs typeface="Times New Roman" panose="02020603050405020304" charset="0"/>
              </a:rPr>
              <a:t> FPRD 706</a:t>
            </a:r>
            <a:r>
              <a:rPr lang="zh-CN" b="1">
                <a:solidFill>
                  <a:srgbClr val="000000"/>
                </a:solidFill>
                <a:ea typeface="黑体" panose="02010609060101010101" charset="-122"/>
              </a:rPr>
              <a:t>产品适合的应用领域</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产品特别适用于在高温高压反应釜环境下，采用罐外穿透测量或通过石英玻璃隔离法兰进行透视式测量</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产品电磁波发射角小于</a:t>
            </a:r>
            <a:r>
              <a:rPr lang="en-US" b="0">
                <a:solidFill>
                  <a:srgbClr val="000000"/>
                </a:solidFill>
                <a:latin typeface="黑体" panose="02010609060101010101" charset="-122"/>
                <a:ea typeface="黑体" panose="02010609060101010101" charset="-122"/>
                <a:cs typeface="宋体" panose="02010600030101010101" pitchFamily="2" charset="-122"/>
              </a:rPr>
              <a:t>1°</a:t>
            </a:r>
            <a:r>
              <a:rPr lang="zh-CN" b="0">
                <a:solidFill>
                  <a:srgbClr val="000000"/>
                </a:solidFill>
                <a:ea typeface="黑体" panose="02010609060101010101" charset="-122"/>
              </a:rPr>
              <a:t>，适合于狭窄空间或导波管道测量</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产品可以达到</a:t>
            </a:r>
            <a:r>
              <a:rPr lang="en-US" b="0">
                <a:solidFill>
                  <a:srgbClr val="000000"/>
                </a:solidFill>
                <a:latin typeface="黑体" panose="02010609060101010101" charset="-122"/>
                <a:ea typeface="黑体" panose="02010609060101010101" charset="-122"/>
                <a:cs typeface="宋体" panose="02010600030101010101" pitchFamily="2" charset="-122"/>
              </a:rPr>
              <a:t>150M</a:t>
            </a:r>
            <a:r>
              <a:rPr lang="zh-CN" b="0">
                <a:solidFill>
                  <a:srgbClr val="000000"/>
                </a:solidFill>
                <a:ea typeface="黑体" panose="02010609060101010101" charset="-122"/>
              </a:rPr>
              <a:t>测量范围，适合于超大储罐的测量</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产品具有极高的测量精度，特别适合高精度计量级测量</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产品具有丰富的回波处理算法和各类工矿环境的经验数据；对强粉尘、蒸汽等极恶劣工况以及带搅拌、加热棒等特殊过程仓储罐体应用，具有其他同类产品所没有的独特优势。</a:t>
            </a:r>
            <a:r>
              <a:rPr lang="en-US" b="0">
                <a:solidFill>
                  <a:srgbClr val="000000"/>
                </a:solidFill>
                <a:latin typeface="黑体" panose="02010609060101010101" charset="-122"/>
                <a:ea typeface="黑体" panose="02010609060101010101" charset="-122"/>
                <a:cs typeface="宋体" panose="02010600030101010101" pitchFamily="2" charset="-122"/>
              </a:rPr>
              <a:t> </a:t>
            </a:r>
            <a:r>
              <a:rPr lang="zh-CN" b="1">
                <a:solidFill>
                  <a:srgbClr val="000000"/>
                </a:solidFill>
                <a:ea typeface="黑体" panose="02010609060101010101" charset="-122"/>
                <a:cs typeface="Times New Roman" panose="02020603050405020304" charset="0"/>
              </a:rPr>
              <a:t>3．</a:t>
            </a:r>
            <a:r>
              <a:rPr lang="en-US" b="1">
                <a:solidFill>
                  <a:srgbClr val="000000"/>
                </a:solidFill>
                <a:latin typeface="黑体" panose="02010609060101010101" charset="-122"/>
                <a:cs typeface="Times New Roman" panose="02020603050405020304" charset="0"/>
              </a:rPr>
              <a:t> FPRD 706</a:t>
            </a:r>
            <a:r>
              <a:rPr lang="zh-CN" b="1">
                <a:solidFill>
                  <a:srgbClr val="000000"/>
                </a:solidFill>
                <a:ea typeface="黑体" panose="02010609060101010101" charset="-122"/>
              </a:rPr>
              <a:t>产品特点</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cs typeface="宋体" panose="02010600030101010101" pitchFamily="2" charset="-122"/>
              </a:rPr>
              <a:t>120GHz-130GHz调频波雷达</a:t>
            </a:r>
            <a:r>
              <a:rPr lang="zh-CN" b="0">
                <a:solidFill>
                  <a:srgbClr val="000000"/>
                </a:solidFill>
                <a:ea typeface="黑体" panose="02010609060101010101" charset="-122"/>
              </a:rPr>
              <a:t>，全世界第一款应用于工业测量领域的太赫兹雷达</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cs typeface="宋体" panose="02010600030101010101" pitchFamily="2" charset="-122"/>
              </a:rPr>
              <a:t>10GHz超大调频扫描频率宽度，应用面广</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支持标准</a:t>
            </a:r>
            <a:r>
              <a:rPr lang="en-US" b="0">
                <a:solidFill>
                  <a:srgbClr val="000000"/>
                </a:solidFill>
                <a:latin typeface="黑体" panose="02010609060101010101" charset="-122"/>
                <a:ea typeface="黑体" panose="02010609060101010101" charset="-122"/>
                <a:cs typeface="宋体" panose="02010600030101010101" pitchFamily="2" charset="-122"/>
              </a:rPr>
              <a:t> HART</a:t>
            </a:r>
            <a:r>
              <a:rPr lang="zh-CN" b="0">
                <a:solidFill>
                  <a:srgbClr val="000000"/>
                </a:solidFill>
                <a:ea typeface="黑体" panose="02010609060101010101" charset="-122"/>
              </a:rPr>
              <a:t>、</a:t>
            </a:r>
            <a:r>
              <a:rPr lang="zh-CN" b="0">
                <a:solidFill>
                  <a:srgbClr val="000000"/>
                </a:solidFill>
                <a:ea typeface="黑体" panose="02010609060101010101" charset="-122"/>
                <a:cs typeface="宋体" panose="02010600030101010101" pitchFamily="2" charset="-122"/>
              </a:rPr>
              <a:t>MODBUS、PROFIBUS</a:t>
            </a:r>
            <a:r>
              <a:rPr lang="zh-CN" b="0">
                <a:solidFill>
                  <a:srgbClr val="000000"/>
                </a:solidFill>
                <a:ea typeface="黑体" panose="02010609060101010101" charset="-122"/>
              </a:rPr>
              <a:t>总线协议</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支持上位机设置软件、手机</a:t>
            </a:r>
            <a:r>
              <a:rPr lang="zh-CN" b="0">
                <a:solidFill>
                  <a:srgbClr val="000000"/>
                </a:solidFill>
                <a:ea typeface="黑体" panose="02010609060101010101" charset="-122"/>
                <a:cs typeface="宋体" panose="02010600030101010101" pitchFamily="2" charset="-122"/>
              </a:rPr>
              <a:t>APP、LCD键盘模组、罐旁表等多种操作和组态方式</a:t>
            </a:r>
            <a:r>
              <a:rPr lang="en-US" b="0">
                <a:solidFill>
                  <a:srgbClr val="000000"/>
                </a:solidFill>
                <a:latin typeface="Wingdings" panose="05000000000000000000" charset="0"/>
                <a:ea typeface="黑体" panose="02010609060101010101" charset="-122"/>
              </a:rPr>
              <a:t>n </a:t>
            </a:r>
            <a:r>
              <a:rPr lang="en-US" b="0">
                <a:solidFill>
                  <a:srgbClr val="000000"/>
                </a:solidFill>
                <a:latin typeface="黑体" panose="02010609060101010101" charset="-122"/>
                <a:ea typeface="黑体" panose="02010609060101010101" charset="-122"/>
                <a:cs typeface="宋体" panose="02010600030101010101" pitchFamily="2" charset="-122"/>
              </a:rPr>
              <a:t>24VDC</a:t>
            </a:r>
            <a:r>
              <a:rPr lang="zh-CN" b="0">
                <a:solidFill>
                  <a:srgbClr val="000000"/>
                </a:solidFill>
                <a:ea typeface="黑体" panose="02010609060101010101" charset="-122"/>
              </a:rPr>
              <a:t>、</a:t>
            </a:r>
            <a:r>
              <a:rPr lang="zh-CN" b="0">
                <a:solidFill>
                  <a:srgbClr val="000000"/>
                </a:solidFill>
                <a:ea typeface="黑体" panose="02010609060101010101" charset="-122"/>
                <a:cs typeface="宋体" panose="02010600030101010101" pitchFamily="2" charset="-122"/>
              </a:rPr>
              <a:t>220VAC两种</a:t>
            </a:r>
            <a:r>
              <a:rPr lang="zh-CN" b="0">
                <a:solidFill>
                  <a:srgbClr val="000000"/>
                </a:solidFill>
                <a:ea typeface="黑体" panose="02010609060101010101" charset="-122"/>
              </a:rPr>
              <a:t>供电机型</a:t>
            </a:r>
            <a:r>
              <a:rPr lang="en-US" b="0">
                <a:solidFill>
                  <a:srgbClr val="000000"/>
                </a:solidFill>
                <a:latin typeface="Wingdings" panose="05000000000000000000" charset="0"/>
                <a:ea typeface="黑体" panose="02010609060101010101" charset="-122"/>
              </a:rPr>
              <a:t>n </a:t>
            </a:r>
            <a:r>
              <a:rPr lang="zh-CN" b="0">
                <a:solidFill>
                  <a:srgbClr val="000000"/>
                </a:solidFill>
                <a:ea typeface="黑体" panose="02010609060101010101" charset="-122"/>
              </a:rPr>
              <a:t>简单的安装结构，适应现场各种安装形态</a:t>
            </a:r>
            <a:endParaRPr lang="zh-CN" b="0">
              <a:solidFill>
                <a:srgbClr val="000000"/>
              </a:solidFill>
              <a:ea typeface="黑体" panose="02010609060101010101" charset="-122"/>
            </a:endParaRPr>
          </a:p>
          <a:p>
            <a:pPr indent="0"/>
            <a:r>
              <a:rPr lang="en-US">
                <a:solidFill>
                  <a:srgbClr val="000000"/>
                </a:solidFill>
                <a:latin typeface="Wingdings" panose="05000000000000000000" charset="0"/>
                <a:ea typeface="黑体" panose="02010609060101010101" charset="-122"/>
                <a:sym typeface="+mn-ea"/>
              </a:rPr>
              <a:t>n </a:t>
            </a:r>
            <a:r>
              <a:rPr lang="zh-CN">
                <a:solidFill>
                  <a:srgbClr val="000000"/>
                </a:solidFill>
                <a:ea typeface="黑体" panose="02010609060101010101" charset="-122"/>
                <a:cs typeface="宋体" panose="02010600030101010101" pitchFamily="2" charset="-122"/>
                <a:sym typeface="+mn-ea"/>
              </a:rPr>
              <a:t>最窄3°天线波束角，安装环境中的干扰对仪表的影响更小，安装更为便捷。</a:t>
            </a:r>
            <a:endParaRPr lang="zh-CN">
              <a:solidFill>
                <a:srgbClr val="000000"/>
              </a:solidFill>
              <a:ea typeface="黑体" panose="02010609060101010101"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97979" y="2505670"/>
            <a:ext cx="8735627" cy="22148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Font typeface="+mj-lt"/>
              <a:buAutoNum type="romanUcPeriod"/>
            </a:pPr>
            <a:r>
              <a:rPr lang="zh-CN" altLang="en-US" sz="2400" b="1" dirty="0">
                <a:solidFill>
                  <a:srgbClr val="1C2B38"/>
                </a:solidFill>
                <a:latin typeface="+mj-lt"/>
              </a:rPr>
              <a:t>高频雷达物位计</a:t>
            </a:r>
            <a:endParaRPr lang="en-US" altLang="zh-CN" sz="2400" b="1" dirty="0">
              <a:solidFill>
                <a:srgbClr val="1C2B38"/>
              </a:solidFill>
              <a:latin typeface="+mj-lt"/>
            </a:endParaRPr>
          </a:p>
          <a:p>
            <a:pPr marL="514350" indent="-514350">
              <a:buFont typeface="+mj-lt"/>
              <a:buAutoNum type="romanUcPeriod"/>
            </a:pPr>
            <a:r>
              <a:rPr lang="zh-CN" altLang="en-US" sz="2400" b="1" dirty="0">
                <a:solidFill>
                  <a:srgbClr val="1C2B38"/>
                </a:solidFill>
                <a:latin typeface="+mj-lt"/>
              </a:rPr>
              <a:t>智能雷达物位计</a:t>
            </a:r>
            <a:endParaRPr lang="en-US" altLang="zh-CN" sz="2400" b="1" dirty="0">
              <a:solidFill>
                <a:srgbClr val="1C2B38"/>
              </a:solidFill>
              <a:latin typeface="+mj-lt"/>
            </a:endParaRPr>
          </a:p>
          <a:p>
            <a:pPr marL="514350" indent="-514350">
              <a:buFont typeface="+mj-lt"/>
              <a:buAutoNum type="romanUcPeriod"/>
            </a:pPr>
            <a:r>
              <a:rPr lang="zh-CN" altLang="en-US" sz="2400" b="1" dirty="0">
                <a:solidFill>
                  <a:srgbClr val="1C2B38"/>
                </a:solidFill>
                <a:latin typeface="+mj-lt"/>
              </a:rPr>
              <a:t>导波雷达物位计</a:t>
            </a:r>
            <a:endParaRPr lang="en-US" altLang="zh-CN" sz="2400" b="1" dirty="0">
              <a:solidFill>
                <a:srgbClr val="1C2B38"/>
              </a:solidFill>
              <a:latin typeface="+mj-lt"/>
            </a:endParaRPr>
          </a:p>
          <a:p>
            <a:pPr marL="514350" indent="-514350">
              <a:buFont typeface="+mj-lt"/>
              <a:buAutoNum type="romanUcPeriod"/>
            </a:pPr>
            <a:r>
              <a:rPr lang="zh-CN" altLang="en-US" sz="2400" b="1" dirty="0">
                <a:solidFill>
                  <a:srgbClr val="1C2B38"/>
                </a:solidFill>
                <a:latin typeface="+mj-lt"/>
              </a:rPr>
              <a:t>射频导纳物位计</a:t>
            </a:r>
            <a:endParaRPr lang="zh-CN" altLang="en-US" sz="2400" b="1" dirty="0">
              <a:solidFill>
                <a:srgbClr val="1C2B38"/>
              </a:solidFill>
              <a:latin typeface="+mj-lt"/>
            </a:endParaRPr>
          </a:p>
          <a:p>
            <a:pPr marL="514350" indent="-514350">
              <a:buFont typeface="+mj-lt"/>
              <a:buAutoNum type="romanUcPeriod"/>
            </a:pPr>
            <a:r>
              <a:rPr lang="zh-CN" altLang="zh-CN" sz="2400" b="1" dirty="0">
                <a:solidFill>
                  <a:srgbClr val="1C2B38"/>
                </a:solidFill>
                <a:latin typeface="+mj-lt"/>
              </a:rPr>
              <a:t>调频连续波物位计</a:t>
            </a:r>
            <a:endParaRPr lang="en-US" altLang="zh-CN" sz="2400" b="1" dirty="0">
              <a:solidFill>
                <a:srgbClr val="1C2B38"/>
              </a:solidFill>
              <a:latin typeface="+mj-lt"/>
            </a:endParaRPr>
          </a:p>
          <a:p>
            <a:endParaRPr lang="zh-CN" altLang="en-US" b="1" dirty="0">
              <a:solidFill>
                <a:srgbClr val="1C2B38"/>
              </a:solidFill>
              <a:latin typeface="+mj-lt"/>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7229" y="710742"/>
            <a:ext cx="10897541" cy="2449709"/>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8" y="3785010"/>
            <a:ext cx="10897541" cy="2395154"/>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0360" y="1143471"/>
            <a:ext cx="9922100" cy="194326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60" y="3837176"/>
            <a:ext cx="9960203" cy="1988992"/>
          </a:xfrm>
          <a:prstGeom prst="rect">
            <a:avLst/>
          </a:prstGeom>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8244" y="1127560"/>
            <a:ext cx="10295512" cy="4602879"/>
          </a:xfrm>
          <a:prstGeom prst="rect">
            <a:avLst/>
          </a:prstGeom>
        </p:spPr>
      </p:pic>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7295" y="1165664"/>
            <a:ext cx="10257409" cy="4526672"/>
          </a:xfrm>
          <a:prstGeom prst="rect">
            <a:avLst/>
          </a:prstGeom>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9209" y="803682"/>
            <a:ext cx="10173582" cy="5250635"/>
          </a:xfrm>
          <a:prstGeom prst="rect">
            <a:avLst/>
          </a:prstGeom>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016" y="1193605"/>
            <a:ext cx="8252437" cy="1200329"/>
          </a:xfrm>
          <a:prstGeom prst="rect">
            <a:avLst/>
          </a:prstGeom>
        </p:spPr>
        <p:txBody>
          <a:bodyPr wrap="square">
            <a:spAutoFit/>
          </a:bodyPr>
          <a:lstStyle/>
          <a:p>
            <a:r>
              <a:rPr lang="zh-CN" altLang="en-US" b="1" dirty="0">
                <a:solidFill>
                  <a:srgbClr val="1C2B38"/>
                </a:solidFill>
              </a:rPr>
              <a:t>工作原理</a:t>
            </a:r>
            <a:endParaRPr lang="en-US" altLang="zh-CN" b="1" dirty="0">
              <a:solidFill>
                <a:srgbClr val="1C2B38"/>
              </a:solidFill>
            </a:endParaRPr>
          </a:p>
          <a:p>
            <a:r>
              <a:rPr lang="zh-CN" altLang="en-US" b="1" dirty="0">
                <a:solidFill>
                  <a:srgbClr val="1C2B38"/>
                </a:solidFill>
              </a:rPr>
              <a:t>雷达的天线发射出脉冲信号，当脉冲信号遇到介质表面时。脉冲信号会反射回信号，雷达的天线接收信号。通过计算得到介质实际的位置。</a:t>
            </a:r>
            <a:endParaRPr lang="en-US" altLang="zh-CN" b="1" dirty="0">
              <a:solidFill>
                <a:srgbClr val="1C2B38"/>
              </a:solidFill>
            </a:endParaRPr>
          </a:p>
          <a:p>
            <a:r>
              <a:rPr lang="en-US" altLang="zh-CN" b="1" dirty="0">
                <a:solidFill>
                  <a:srgbClr val="1C2B38"/>
                </a:solidFill>
              </a:rPr>
              <a:t> </a:t>
            </a:r>
            <a:endParaRPr lang="en-US" altLang="zh-CN" b="1" dirty="0">
              <a:solidFill>
                <a:srgbClr val="1C2B38"/>
              </a:solidFill>
            </a:endParaRPr>
          </a:p>
        </p:txBody>
      </p:sp>
      <p:sp>
        <p:nvSpPr>
          <p:cNvPr id="3" name="矩形 2"/>
          <p:cNvSpPr/>
          <p:nvPr/>
        </p:nvSpPr>
        <p:spPr>
          <a:xfrm>
            <a:off x="1149016" y="733433"/>
            <a:ext cx="1800493" cy="369332"/>
          </a:xfrm>
          <a:prstGeom prst="rect">
            <a:avLst/>
          </a:prstGeom>
        </p:spPr>
        <p:txBody>
          <a:bodyPr wrap="none">
            <a:spAutoFit/>
          </a:bodyPr>
          <a:lstStyle/>
          <a:p>
            <a:r>
              <a:rPr lang="zh-CN" altLang="en-US" b="1" dirty="0">
                <a:solidFill>
                  <a:srgbClr val="1C2B38"/>
                </a:solidFill>
              </a:rPr>
              <a:t>高频雷达物位计</a:t>
            </a:r>
            <a:endParaRPr lang="en-US" altLang="zh-CN" b="1" dirty="0">
              <a:solidFill>
                <a:srgbClr val="1C2B38"/>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01453" y="204678"/>
            <a:ext cx="2287616" cy="3031234"/>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016" y="2317072"/>
            <a:ext cx="7711763" cy="2891911"/>
          </a:xfrm>
          <a:prstGeom prst="rect">
            <a:avLst/>
          </a:prstGeom>
        </p:spPr>
      </p:pic>
      <p:sp>
        <p:nvSpPr>
          <p:cNvPr id="8" name="矩形 7"/>
          <p:cNvSpPr/>
          <p:nvPr/>
        </p:nvSpPr>
        <p:spPr>
          <a:xfrm>
            <a:off x="1056443" y="5447348"/>
            <a:ext cx="7804335" cy="922020"/>
          </a:xfrm>
          <a:prstGeom prst="rect">
            <a:avLst/>
          </a:prstGeom>
        </p:spPr>
        <p:txBody>
          <a:bodyPr wrap="square">
            <a:spAutoFit/>
          </a:bodyPr>
          <a:lstStyle/>
          <a:p>
            <a:r>
              <a:rPr lang="zh-CN" altLang="en-US" b="1" dirty="0">
                <a:solidFill>
                  <a:srgbClr val="1C2B38"/>
                </a:solidFill>
              </a:rPr>
              <a:t>高频雷达物位计的分类</a:t>
            </a:r>
            <a:endParaRPr lang="en-US" altLang="zh-CN" b="1" dirty="0">
              <a:solidFill>
                <a:srgbClr val="1C2B38"/>
              </a:solidFill>
            </a:endParaRPr>
          </a:p>
          <a:p>
            <a:r>
              <a:rPr lang="en-US" altLang="zh-CN" b="1" dirty="0">
                <a:solidFill>
                  <a:srgbClr val="1C2B38"/>
                </a:solidFill>
              </a:rPr>
              <a:t>701,702 </a:t>
            </a:r>
            <a:r>
              <a:rPr lang="zh-CN" altLang="en-US" b="1" dirty="0">
                <a:solidFill>
                  <a:srgbClr val="1C2B38"/>
                </a:solidFill>
              </a:rPr>
              <a:t>液体</a:t>
            </a:r>
            <a:endParaRPr lang="en-US" altLang="zh-CN" b="1" dirty="0">
              <a:solidFill>
                <a:srgbClr val="1C2B38"/>
              </a:solidFill>
            </a:endParaRPr>
          </a:p>
          <a:p>
            <a:r>
              <a:rPr lang="en-US" altLang="zh-CN" b="1" dirty="0">
                <a:solidFill>
                  <a:srgbClr val="1C2B38"/>
                </a:solidFill>
              </a:rPr>
              <a:t>703,704 </a:t>
            </a:r>
            <a:r>
              <a:rPr lang="zh-CN" altLang="en-US" b="1" dirty="0">
                <a:solidFill>
                  <a:srgbClr val="1C2B38"/>
                </a:solidFill>
              </a:rPr>
              <a:t>固体</a:t>
            </a:r>
            <a:endParaRPr lang="en-US" altLang="zh-CN" b="1" dirty="0">
              <a:solidFill>
                <a:srgbClr val="1C2B38"/>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67628" y="762829"/>
            <a:ext cx="7658764" cy="5616427"/>
          </a:xfrm>
          <a:prstGeom prst="rect">
            <a:avLst/>
          </a:prstGeom>
        </p:spPr>
      </p:pic>
      <p:sp>
        <p:nvSpPr>
          <p:cNvPr id="3" name="矩形 2"/>
          <p:cNvSpPr/>
          <p:nvPr/>
        </p:nvSpPr>
        <p:spPr>
          <a:xfrm>
            <a:off x="1467628" y="294078"/>
            <a:ext cx="646331" cy="369332"/>
          </a:xfrm>
          <a:prstGeom prst="rect">
            <a:avLst/>
          </a:prstGeom>
        </p:spPr>
        <p:txBody>
          <a:bodyPr wrap="none">
            <a:spAutoFit/>
          </a:bodyPr>
          <a:lstStyle/>
          <a:p>
            <a:r>
              <a:rPr lang="zh-CN" altLang="en-US" dirty="0"/>
              <a:t>盲区</a:t>
            </a:r>
            <a:endParaRPr lang="zh-CN" altLang="en-US"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5308" y="555512"/>
            <a:ext cx="10524046" cy="489472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571" y="5814873"/>
            <a:ext cx="4375186" cy="271261"/>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867" y="5814873"/>
            <a:ext cx="4269846" cy="271261"/>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9972" y="1282164"/>
            <a:ext cx="10514097" cy="4293671"/>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8688" y="613547"/>
            <a:ext cx="9161755" cy="923330"/>
          </a:xfrm>
          <a:prstGeom prst="rect">
            <a:avLst/>
          </a:prstGeom>
        </p:spPr>
        <p:txBody>
          <a:bodyPr wrap="square">
            <a:spAutoFit/>
          </a:bodyPr>
          <a:lstStyle/>
          <a:p>
            <a:r>
              <a:rPr lang="zh-CN" altLang="en-US" b="1" dirty="0">
                <a:solidFill>
                  <a:srgbClr val="1C2B38"/>
                </a:solidFill>
              </a:rPr>
              <a:t>需要落实的参数</a:t>
            </a:r>
            <a:endParaRPr lang="en-US" altLang="zh-CN" b="1" dirty="0">
              <a:solidFill>
                <a:srgbClr val="1C2B38"/>
              </a:solidFill>
            </a:endParaRPr>
          </a:p>
          <a:p>
            <a:r>
              <a:rPr lang="zh-CN" altLang="en-US" b="1" dirty="0">
                <a:solidFill>
                  <a:srgbClr val="1C2B38"/>
                </a:solidFill>
              </a:rPr>
              <a:t>液体：量程，精度，温度，压力，天线的形式和材质（业主不确定用什么我们可以给业主推荐），连接方式，电源</a:t>
            </a:r>
            <a:endParaRPr lang="en-US" altLang="zh-CN" b="1" dirty="0">
              <a:solidFill>
                <a:srgbClr val="1C2B38"/>
              </a:solidFill>
            </a:endParaRPr>
          </a:p>
        </p:txBody>
      </p:sp>
      <p:sp>
        <p:nvSpPr>
          <p:cNvPr id="4" name="矩形 3"/>
          <p:cNvSpPr/>
          <p:nvPr/>
        </p:nvSpPr>
        <p:spPr>
          <a:xfrm>
            <a:off x="1038688" y="1439223"/>
            <a:ext cx="9605638" cy="646331"/>
          </a:xfrm>
          <a:prstGeom prst="rect">
            <a:avLst/>
          </a:prstGeom>
        </p:spPr>
        <p:txBody>
          <a:bodyPr wrap="square">
            <a:spAutoFit/>
          </a:bodyPr>
          <a:lstStyle/>
          <a:p>
            <a:r>
              <a:rPr lang="zh-CN" altLang="en-US" b="1" dirty="0">
                <a:solidFill>
                  <a:srgbClr val="1C2B38"/>
                </a:solidFill>
              </a:rPr>
              <a:t>固体</a:t>
            </a:r>
            <a:r>
              <a:rPr lang="en-US" altLang="zh-CN" b="1" dirty="0">
                <a:solidFill>
                  <a:srgbClr val="1C2B38"/>
                </a:solidFill>
              </a:rPr>
              <a:t>:</a:t>
            </a:r>
            <a:r>
              <a:rPr lang="zh-CN" altLang="en-US" b="1" dirty="0">
                <a:solidFill>
                  <a:srgbClr val="1C2B38"/>
                </a:solidFill>
              </a:rPr>
              <a:t>量程，精度，温度，压力，天线的形式和材质（业主不确定用什么我们可以给业主推荐），连接方式，电源</a:t>
            </a:r>
            <a:r>
              <a:rPr lang="en-US" altLang="zh-CN" b="1" dirty="0">
                <a:solidFill>
                  <a:srgbClr val="1C2B38"/>
                </a:solidFill>
              </a:rPr>
              <a:t>,</a:t>
            </a:r>
            <a:r>
              <a:rPr lang="zh-CN" altLang="en-US" b="1" dirty="0">
                <a:solidFill>
                  <a:srgbClr val="1C2B38"/>
                </a:solidFill>
              </a:rPr>
              <a:t>是否有结晶。</a:t>
            </a:r>
            <a:endParaRPr lang="en-US" altLang="zh-CN" b="1" dirty="0">
              <a:solidFill>
                <a:srgbClr val="1C2B38"/>
              </a:solidFill>
            </a:endParaRPr>
          </a:p>
        </p:txBody>
      </p:sp>
      <p:sp>
        <p:nvSpPr>
          <p:cNvPr id="5" name="矩形 4"/>
          <p:cNvSpPr/>
          <p:nvPr/>
        </p:nvSpPr>
        <p:spPr>
          <a:xfrm>
            <a:off x="1038688" y="2357659"/>
            <a:ext cx="2031325" cy="646331"/>
          </a:xfrm>
          <a:prstGeom prst="rect">
            <a:avLst/>
          </a:prstGeom>
        </p:spPr>
        <p:txBody>
          <a:bodyPr wrap="none">
            <a:spAutoFit/>
          </a:bodyPr>
          <a:lstStyle/>
          <a:p>
            <a:r>
              <a:rPr lang="zh-CN" altLang="en-US" b="1" dirty="0">
                <a:solidFill>
                  <a:srgbClr val="1C2B38"/>
                </a:solidFill>
              </a:rPr>
              <a:t>天线的形式和材质</a:t>
            </a:r>
            <a:endParaRPr lang="en-US" altLang="zh-CN" b="1" dirty="0">
              <a:solidFill>
                <a:srgbClr val="1C2B38"/>
              </a:solidFill>
            </a:endParaRPr>
          </a:p>
          <a:p>
            <a:endParaRPr lang="zh-CN" altLang="en-US" dirty="0"/>
          </a:p>
        </p:txBody>
      </p:sp>
      <p:pic>
        <p:nvPicPr>
          <p:cNvPr id="6" name="图片 5"/>
          <p:cNvPicPr>
            <a:picLocks noChangeAspect="1"/>
          </p:cNvPicPr>
          <p:nvPr/>
        </p:nvPicPr>
        <p:blipFill>
          <a:blip r:embed="rId1"/>
          <a:stretch>
            <a:fillRect/>
          </a:stretch>
        </p:blipFill>
        <p:spPr>
          <a:xfrm>
            <a:off x="1038688" y="2834222"/>
            <a:ext cx="6096528" cy="1661304"/>
          </a:xfrm>
          <a:prstGeom prst="rect">
            <a:avLst/>
          </a:prstGeom>
        </p:spPr>
      </p:pic>
      <p:pic>
        <p:nvPicPr>
          <p:cNvPr id="7" name="图片 6"/>
          <p:cNvPicPr>
            <a:picLocks noChangeAspect="1"/>
          </p:cNvPicPr>
          <p:nvPr/>
        </p:nvPicPr>
        <p:blipFill>
          <a:blip r:embed="rId2"/>
          <a:stretch>
            <a:fillRect/>
          </a:stretch>
        </p:blipFill>
        <p:spPr>
          <a:xfrm>
            <a:off x="1343514" y="4495526"/>
            <a:ext cx="5791702" cy="1386960"/>
          </a:xfrm>
          <a:prstGeom prst="rect">
            <a:avLst/>
          </a:prstGeom>
        </p:spPr>
      </p:pic>
      <p:sp>
        <p:nvSpPr>
          <p:cNvPr id="8" name="矩形 7"/>
          <p:cNvSpPr/>
          <p:nvPr/>
        </p:nvSpPr>
        <p:spPr>
          <a:xfrm>
            <a:off x="7787197" y="2752667"/>
            <a:ext cx="3727141" cy="923330"/>
          </a:xfrm>
          <a:prstGeom prst="rect">
            <a:avLst/>
          </a:prstGeom>
        </p:spPr>
        <p:txBody>
          <a:bodyPr wrap="square">
            <a:spAutoFit/>
          </a:bodyPr>
          <a:lstStyle/>
          <a:p>
            <a:r>
              <a:rPr lang="zh-CN" altLang="en-US" b="1" dirty="0">
                <a:solidFill>
                  <a:srgbClr val="1C2B38"/>
                </a:solidFill>
              </a:rPr>
              <a:t>在工业使用中，以为现场的工况的不同。对使用的产品就有一定的要求。</a:t>
            </a:r>
            <a:endParaRPr lang="zh-CN" altLang="en-US"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575" y="1159541"/>
            <a:ext cx="8252437" cy="1200329"/>
          </a:xfrm>
          <a:prstGeom prst="rect">
            <a:avLst/>
          </a:prstGeom>
        </p:spPr>
        <p:txBody>
          <a:bodyPr wrap="square">
            <a:spAutoFit/>
          </a:bodyPr>
          <a:lstStyle/>
          <a:p>
            <a:r>
              <a:rPr lang="zh-CN" altLang="en-US" b="1" dirty="0">
                <a:solidFill>
                  <a:srgbClr val="1C2B38"/>
                </a:solidFill>
              </a:rPr>
              <a:t>工作原理</a:t>
            </a:r>
            <a:endParaRPr lang="en-US" altLang="zh-CN" b="1" dirty="0">
              <a:solidFill>
                <a:srgbClr val="1C2B38"/>
              </a:solidFill>
            </a:endParaRPr>
          </a:p>
          <a:p>
            <a:r>
              <a:rPr lang="zh-CN" altLang="en-US" b="1" dirty="0">
                <a:solidFill>
                  <a:srgbClr val="1C2B38"/>
                </a:solidFill>
              </a:rPr>
              <a:t>雷达的天线发射出脉冲信号，当脉冲信号遇到介质表面时。脉冲信号会反射回信号，雷达的天线接收信号。通过计算得到介质实际的位置。</a:t>
            </a:r>
            <a:endParaRPr lang="en-US" altLang="zh-CN" b="1" dirty="0">
              <a:solidFill>
                <a:srgbClr val="1C2B38"/>
              </a:solidFill>
            </a:endParaRPr>
          </a:p>
          <a:p>
            <a:r>
              <a:rPr lang="en-US" altLang="zh-CN" b="1" dirty="0">
                <a:solidFill>
                  <a:srgbClr val="1C2B38"/>
                </a:solidFill>
              </a:rPr>
              <a:t> </a:t>
            </a:r>
            <a:endParaRPr lang="en-US" altLang="zh-CN" b="1" dirty="0">
              <a:solidFill>
                <a:srgbClr val="1C2B38"/>
              </a:solidFill>
            </a:endParaRPr>
          </a:p>
        </p:txBody>
      </p:sp>
      <p:sp>
        <p:nvSpPr>
          <p:cNvPr id="3" name="矩形 2"/>
          <p:cNvSpPr/>
          <p:nvPr/>
        </p:nvSpPr>
        <p:spPr>
          <a:xfrm>
            <a:off x="1076575" y="746652"/>
            <a:ext cx="1800493" cy="369332"/>
          </a:xfrm>
          <a:prstGeom prst="rect">
            <a:avLst/>
          </a:prstGeom>
        </p:spPr>
        <p:txBody>
          <a:bodyPr wrap="none">
            <a:spAutoFit/>
          </a:bodyPr>
          <a:lstStyle/>
          <a:p>
            <a:r>
              <a:rPr lang="zh-CN" altLang="en-US" b="1" dirty="0">
                <a:solidFill>
                  <a:srgbClr val="1C2B38"/>
                </a:solidFill>
              </a:rPr>
              <a:t>智能雷达物位计</a:t>
            </a:r>
            <a:endParaRPr lang="en-US" altLang="zh-CN" b="1" dirty="0">
              <a:solidFill>
                <a:srgbClr val="1C2B38"/>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01453" y="204678"/>
            <a:ext cx="2287616" cy="3031234"/>
          </a:xfrm>
          <a:prstGeom prst="rect">
            <a:avLst/>
          </a:prstGeom>
        </p:spPr>
      </p:pic>
      <p:sp>
        <p:nvSpPr>
          <p:cNvPr id="9" name="矩形 8"/>
          <p:cNvSpPr/>
          <p:nvPr/>
        </p:nvSpPr>
        <p:spPr>
          <a:xfrm>
            <a:off x="1076575" y="2519311"/>
            <a:ext cx="7804335" cy="646331"/>
          </a:xfrm>
          <a:prstGeom prst="rect">
            <a:avLst/>
          </a:prstGeom>
        </p:spPr>
        <p:txBody>
          <a:bodyPr wrap="square">
            <a:spAutoFit/>
          </a:bodyPr>
          <a:lstStyle/>
          <a:p>
            <a:r>
              <a:rPr lang="zh-CN" altLang="en-US" b="1" dirty="0">
                <a:solidFill>
                  <a:srgbClr val="1C2B38"/>
                </a:solidFill>
              </a:rPr>
              <a:t>智能雷达物位计的分类</a:t>
            </a:r>
            <a:endParaRPr lang="en-US" altLang="zh-CN" b="1" dirty="0">
              <a:solidFill>
                <a:srgbClr val="1C2B38"/>
              </a:solidFill>
            </a:endParaRPr>
          </a:p>
          <a:p>
            <a:r>
              <a:rPr lang="en-US" altLang="zh-CN" b="1" dirty="0">
                <a:solidFill>
                  <a:srgbClr val="1C2B38"/>
                </a:solidFill>
              </a:rPr>
              <a:t>601,602</a:t>
            </a:r>
            <a:r>
              <a:rPr lang="zh-CN" altLang="en-US" b="1" dirty="0">
                <a:solidFill>
                  <a:srgbClr val="1C2B38"/>
                </a:solidFill>
              </a:rPr>
              <a:t>，</a:t>
            </a:r>
            <a:r>
              <a:rPr lang="en-US" altLang="zh-CN" b="1" dirty="0">
                <a:solidFill>
                  <a:srgbClr val="1C2B38"/>
                </a:solidFill>
              </a:rPr>
              <a:t>603</a:t>
            </a:r>
            <a:endParaRPr lang="en-US" altLang="zh-CN" b="1" dirty="0">
              <a:solidFill>
                <a:srgbClr val="1C2B38"/>
              </a:solidFill>
            </a:endParaRPr>
          </a:p>
        </p:txBody>
      </p:sp>
      <p:sp>
        <p:nvSpPr>
          <p:cNvPr id="4" name="矩形 3"/>
          <p:cNvSpPr/>
          <p:nvPr/>
        </p:nvSpPr>
        <p:spPr>
          <a:xfrm>
            <a:off x="1076575" y="3622089"/>
            <a:ext cx="9958369" cy="2308324"/>
          </a:xfrm>
          <a:prstGeom prst="rect">
            <a:avLst/>
          </a:prstGeom>
        </p:spPr>
        <p:txBody>
          <a:bodyPr wrap="square">
            <a:spAutoFit/>
          </a:bodyPr>
          <a:lstStyle/>
          <a:p>
            <a:r>
              <a:rPr lang="zh-CN" altLang="en-US" b="1" dirty="0">
                <a:solidFill>
                  <a:srgbClr val="1C2B38"/>
                </a:solidFill>
              </a:rPr>
              <a:t>产品特点</a:t>
            </a:r>
            <a:endParaRPr lang="en-US" altLang="zh-CN" b="1" dirty="0">
              <a:solidFill>
                <a:srgbClr val="1C2B38"/>
              </a:solidFill>
            </a:endParaRPr>
          </a:p>
          <a:p>
            <a:r>
              <a:rPr lang="zh-CN" altLang="en-US" dirty="0">
                <a:solidFill>
                  <a:srgbClr val="191919"/>
                </a:solidFill>
                <a:latin typeface="PingFang SC"/>
              </a:rPr>
              <a:t>采用先进的微处理器和独特的回波处理技术，雷达物位计可应用于各种复杂的工况。</a:t>
            </a:r>
            <a:br>
              <a:rPr lang="zh-CN" altLang="en-US" dirty="0">
                <a:solidFill>
                  <a:srgbClr val="191919"/>
                </a:solidFill>
                <a:latin typeface="PingFang SC"/>
              </a:rPr>
            </a:br>
            <a:r>
              <a:rPr lang="zh-CN" altLang="en-US" dirty="0">
                <a:solidFill>
                  <a:srgbClr val="191919"/>
                </a:solidFill>
                <a:latin typeface="PingFang SC"/>
              </a:rPr>
              <a:t>“虚假回波学习”功能使得仪表在多个虚假回波的工况下，可正确地确认真实回波，获得准确的测量结果。</a:t>
            </a:r>
            <a:br>
              <a:rPr lang="zh-CN" altLang="en-US" dirty="0">
                <a:solidFill>
                  <a:srgbClr val="191919"/>
                </a:solidFill>
                <a:latin typeface="PingFang SC"/>
              </a:rPr>
            </a:br>
            <a:r>
              <a:rPr lang="zh-CN" altLang="en-US" dirty="0">
                <a:solidFill>
                  <a:srgbClr val="191919"/>
                </a:solidFill>
                <a:latin typeface="PingFang SC"/>
              </a:rPr>
              <a:t>多种过程连接方式及天线型式，使得此系列雷达物位计适用于各种复杂工况及应用场合。如：高温、高压及小介电常数介质的测量等。</a:t>
            </a:r>
            <a:br>
              <a:rPr lang="zh-CN" altLang="en-US" dirty="0">
                <a:solidFill>
                  <a:srgbClr val="191919"/>
                </a:solidFill>
                <a:latin typeface="PingFang SC"/>
              </a:rPr>
            </a:br>
            <a:r>
              <a:rPr lang="zh-CN" altLang="en-US" dirty="0">
                <a:solidFill>
                  <a:srgbClr val="191919"/>
                </a:solidFill>
                <a:latin typeface="PingFang SC"/>
              </a:rPr>
              <a:t>采用脉冲工作方式，雷达物位计发射功率极低，可安装于各种金属、非金属容器内，对人体及环境均无伤害。</a:t>
            </a:r>
            <a:endParaRPr lang="zh-CN" altLang="en-US" dirty="0">
              <a:solidFill>
                <a:srgbClr val="191919"/>
              </a:solidFill>
              <a:latin typeface="PingFang SC"/>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9648" y="1936041"/>
            <a:ext cx="1752752" cy="340643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400" y="1936041"/>
            <a:ext cx="1917189" cy="340643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09" y="1936042"/>
            <a:ext cx="1499916" cy="3406435"/>
          </a:xfrm>
          <a:prstGeom prst="rect">
            <a:avLst/>
          </a:prstGeom>
        </p:spPr>
      </p:pic>
      <p:sp>
        <p:nvSpPr>
          <p:cNvPr id="8" name="矩形 7"/>
          <p:cNvSpPr/>
          <p:nvPr/>
        </p:nvSpPr>
        <p:spPr>
          <a:xfrm>
            <a:off x="1378896" y="4973144"/>
            <a:ext cx="1079142" cy="369332"/>
          </a:xfrm>
          <a:prstGeom prst="rect">
            <a:avLst/>
          </a:prstGeom>
        </p:spPr>
        <p:txBody>
          <a:bodyPr wrap="none">
            <a:spAutoFit/>
          </a:bodyPr>
          <a:lstStyle/>
          <a:p>
            <a:r>
              <a:rPr lang="en-US" altLang="zh-CN" b="1" dirty="0">
                <a:solidFill>
                  <a:srgbClr val="1C2B38"/>
                </a:solidFill>
              </a:rPr>
              <a:t>FPRF601</a:t>
            </a:r>
            <a:endParaRPr lang="zh-CN" altLang="en-US"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797" y="999770"/>
            <a:ext cx="4279189" cy="4724120"/>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2469</Words>
  <Application>WPS 演示</Application>
  <PresentationFormat>宽屏</PresentationFormat>
  <Paragraphs>112</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PingFang SC</vt:lpstr>
      <vt:lpstr>Segoe Print</vt:lpstr>
      <vt:lpstr>等线</vt:lpstr>
      <vt:lpstr>等线 Light</vt:lpstr>
      <vt:lpstr>微软雅黑</vt:lpstr>
      <vt:lpstr>Arial Unicode MS</vt:lpstr>
      <vt:lpstr>Calibri</vt:lpstr>
      <vt:lpstr>黑体</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庄 大锤</dc:creator>
  <cp:lastModifiedBy>曾百川(村长在减肥…)</cp:lastModifiedBy>
  <cp:revision>93</cp:revision>
  <dcterms:created xsi:type="dcterms:W3CDTF">2020-02-12T09:49:00Z</dcterms:created>
  <dcterms:modified xsi:type="dcterms:W3CDTF">2022-03-22T06:46:53Z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629D1A32D7D34CB683D5CE09CCB93428</vt:lpwstr>
  </property>
</Properties>
</file>